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57" r:id="rId5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41" userDrawn="1">
          <p15:clr>
            <a:srgbClr val="A4A3A4"/>
          </p15:clr>
        </p15:guide>
        <p15:guide id="2" orient="horz" pos="18426" userDrawn="1">
          <p15:clr>
            <a:srgbClr val="A4A3A4"/>
          </p15:clr>
        </p15:guide>
        <p15:guide id="3" pos="67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88"/>
    <a:srgbClr val="AEA4F6"/>
    <a:srgbClr val="75DCD2"/>
    <a:srgbClr val="D883FF"/>
    <a:srgbClr val="0096FF"/>
    <a:srgbClr val="AFC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854" autoAdjust="0"/>
    <p:restoredTop sz="95748"/>
  </p:normalViewPr>
  <p:slideViewPr>
    <p:cSldViewPr snapToGrid="0">
      <p:cViewPr>
        <p:scale>
          <a:sx n="17" d="100"/>
          <a:sy n="17" d="100"/>
        </p:scale>
        <p:origin x="4616" y="1208"/>
      </p:cViewPr>
      <p:guideLst>
        <p:guide orient="horz" pos="17541"/>
        <p:guide orient="horz" pos="18426"/>
        <p:guide pos="67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9D948-C607-3843-BB36-FD4230614925}" type="datetimeFigureOut">
              <a:rPr lang="en-US" smtClean="0"/>
              <a:t>8/1/24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89A7E-5A8E-F640-A7C6-91979EF73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855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89A7E-5A8E-F640-A7C6-91979EF73D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59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743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457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456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4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676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652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4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67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366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598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57E71-606E-40AC-837B-7C4593A62623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61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57E71-606E-40AC-837B-7C4593A62623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929BD-6BF4-45EC-ABC6-CCF09B377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92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E2085-155D-5189-9914-69135A0F6185}"/>
              </a:ext>
            </a:extLst>
          </p:cNvPr>
          <p:cNvSpPr txBox="1">
            <a:spLocks/>
          </p:cNvSpPr>
          <p:nvPr/>
        </p:nvSpPr>
        <p:spPr>
          <a:xfrm>
            <a:off x="4918199" y="1017543"/>
            <a:ext cx="15504576" cy="2097459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l" defTabSz="2138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28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5400" dirty="0">
                <a:solidFill>
                  <a:srgbClr val="007788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The Role of the Vet in Antimicrobial Resistance: Prevention and Control of Mastitis in Dairy Cattle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BC6741-6276-FD8E-CDDB-03D1C00D5ED1}"/>
              </a:ext>
            </a:extLst>
          </p:cNvPr>
          <p:cNvSpPr txBox="1">
            <a:spLocks/>
          </p:cNvSpPr>
          <p:nvPr/>
        </p:nvSpPr>
        <p:spPr>
          <a:xfrm>
            <a:off x="4918199" y="3273165"/>
            <a:ext cx="15504578" cy="1275963"/>
          </a:xfrm>
          <a:prstGeom prst="rect">
            <a:avLst/>
          </a:prstGeom>
          <a:ln>
            <a:noFill/>
          </a:ln>
        </p:spPr>
        <p:txBody>
          <a:bodyPr anchor="ctr">
            <a:noAutofit/>
          </a:bodyPr>
          <a:lstStyle>
            <a:lvl1pPr marL="534581" indent="-534581" algn="l" defTabSz="2138324" rtl="0" eaLnBrk="1" latinLnBrk="0" hangingPunct="1">
              <a:lnSpc>
                <a:spcPct val="90000"/>
              </a:lnSpc>
              <a:spcBef>
                <a:spcPts val="2339"/>
              </a:spcBef>
              <a:buFont typeface="Arial" panose="020B0604020202020204" pitchFamily="34" charset="0"/>
              <a:buChar char="•"/>
              <a:defRPr sz="65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03743" indent="-534581" algn="l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Char char="•"/>
              <a:defRPr sz="56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72906" indent="-534581" algn="l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Char char="•"/>
              <a:defRPr sz="46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742068" indent="-534581" algn="l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Char char="•"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11230" indent="-534581" algn="l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Char char="•"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880392" indent="-534581" algn="l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Char char="•"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949554" indent="-534581" algn="l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Char char="•"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018717" indent="-534581" algn="l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Char char="•"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087879" indent="-534581" algn="l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Char char="•"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3539" dirty="0">
                <a:solidFill>
                  <a:srgbClr val="2C2C2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Katie Watt, VET-20003, Animal Health Sciences</a:t>
            </a:r>
            <a:endParaRPr lang="en-GB" sz="3539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Shape, icon, arrow&#10;&#10;Description automatically generated">
            <a:extLst>
              <a:ext uri="{FF2B5EF4-FFF2-40B4-BE49-F238E27FC236}">
                <a16:creationId xmlns:a16="http://schemas.microsoft.com/office/drawing/2014/main" id="{A6D26C8F-FAC5-4C2B-B917-6F581D30B5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49" y="1010531"/>
            <a:ext cx="3538596" cy="3538596"/>
          </a:xfrm>
          <a:prstGeom prst="rect">
            <a:avLst/>
          </a:prstGeom>
          <a:ln>
            <a:noFill/>
          </a:ln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B5144FF-6841-B7BA-23AB-541AEED995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087532" y="27842232"/>
            <a:ext cx="4335243" cy="1415438"/>
          </a:xfrm>
          <a:prstGeom prst="rect">
            <a:avLst/>
          </a:prstGeom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3A8938DE-8849-9417-29AE-304B0E122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449460" y="27842232"/>
            <a:ext cx="2788091" cy="141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516C37BD-6100-2CCC-E608-7FC24AF7555D}"/>
              </a:ext>
            </a:extLst>
          </p:cNvPr>
          <p:cNvSpPr txBox="1">
            <a:spLocks/>
          </p:cNvSpPr>
          <p:nvPr/>
        </p:nvSpPr>
        <p:spPr>
          <a:xfrm>
            <a:off x="960849" y="27813946"/>
            <a:ext cx="10764748" cy="144372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indent="0" algn="ctr" defTabSz="2159996" rtl="0" eaLnBrk="1" latinLnBrk="0" hangingPunct="1">
              <a:lnSpc>
                <a:spcPct val="90000"/>
              </a:lnSpc>
              <a:spcBef>
                <a:spcPts val="2362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79998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47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996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42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994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3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19991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3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99989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3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79987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3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559985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3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39983" indent="0" algn="ctr" defTabSz="2159996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3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966" dirty="0">
                <a:solidFill>
                  <a:srgbClr val="2C2C2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References:</a:t>
            </a:r>
          </a:p>
          <a:p>
            <a:pPr algn="l"/>
            <a:endParaRPr lang="en-GB" sz="2752" dirty="0">
              <a:latin typeface="+mj-lt"/>
              <a:ea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92B949-F389-4B09-DB8B-6002F7FF65B3}"/>
              </a:ext>
            </a:extLst>
          </p:cNvPr>
          <p:cNvSpPr txBox="1"/>
          <p:nvPr/>
        </p:nvSpPr>
        <p:spPr>
          <a:xfrm>
            <a:off x="960849" y="19420578"/>
            <a:ext cx="6372281" cy="558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2800" b="1" u="sng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Role of the Farm Vet in Mastitis Diagnosis</a:t>
            </a:r>
            <a:endParaRPr lang="en-GB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2B22219-10D5-4480-2CBE-29EB009715CF}"/>
              </a:ext>
            </a:extLst>
          </p:cNvPr>
          <p:cNvSpPr/>
          <p:nvPr/>
        </p:nvSpPr>
        <p:spPr>
          <a:xfrm>
            <a:off x="960849" y="20135277"/>
            <a:ext cx="2312895" cy="170329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Clinical cases of mastitis identified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1DFFCF3-D566-D87E-BD06-DF09A5CB57EF}"/>
              </a:ext>
            </a:extLst>
          </p:cNvPr>
          <p:cNvSpPr/>
          <p:nvPr/>
        </p:nvSpPr>
        <p:spPr>
          <a:xfrm>
            <a:off x="1173787" y="22879698"/>
            <a:ext cx="1847318" cy="1200559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Milk sample taken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31B07C7-B32F-2F01-DA1E-71C0AD866D1B}"/>
              </a:ext>
            </a:extLst>
          </p:cNvPr>
          <p:cNvCxnSpPr>
            <a:cxnSpLocks/>
          </p:cNvCxnSpPr>
          <p:nvPr/>
        </p:nvCxnSpPr>
        <p:spPr>
          <a:xfrm>
            <a:off x="2051137" y="21835629"/>
            <a:ext cx="1235" cy="104701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F5A1AE4-6BF6-5E2F-9BA1-0590713637E1}"/>
              </a:ext>
            </a:extLst>
          </p:cNvPr>
          <p:cNvSpPr/>
          <p:nvPr/>
        </p:nvSpPr>
        <p:spPr>
          <a:xfrm>
            <a:off x="4146989" y="22363691"/>
            <a:ext cx="2680417" cy="202256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Diagnostic test conducted </a:t>
            </a:r>
            <a:r>
              <a:rPr lang="en-GB" sz="2400" baseline="30000" dirty="0"/>
              <a:t>13</a:t>
            </a:r>
            <a:r>
              <a:rPr lang="en-GB" sz="2400" dirty="0"/>
              <a:t>: </a:t>
            </a:r>
          </a:p>
          <a:p>
            <a:pPr algn="ctr"/>
            <a:r>
              <a:rPr lang="en-GB" sz="2400" dirty="0"/>
              <a:t>- qPCR</a:t>
            </a:r>
          </a:p>
          <a:p>
            <a:pPr algn="ctr"/>
            <a:r>
              <a:rPr lang="en-GB" sz="2400" dirty="0"/>
              <a:t>- Bacteriology</a:t>
            </a:r>
          </a:p>
          <a:p>
            <a:pPr algn="ctr"/>
            <a:r>
              <a:rPr lang="en-GB" sz="2400" dirty="0"/>
              <a:t>- Microdilution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F5BDEE7-F83A-3775-10C6-3566C729718B}"/>
              </a:ext>
            </a:extLst>
          </p:cNvPr>
          <p:cNvCxnSpPr>
            <a:cxnSpLocks/>
          </p:cNvCxnSpPr>
          <p:nvPr/>
        </p:nvCxnSpPr>
        <p:spPr>
          <a:xfrm>
            <a:off x="3021105" y="23479977"/>
            <a:ext cx="1125884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6E771DA-854A-D406-99CB-BC044AC4D313}"/>
              </a:ext>
            </a:extLst>
          </p:cNvPr>
          <p:cNvSpPr/>
          <p:nvPr/>
        </p:nvSpPr>
        <p:spPr>
          <a:xfrm>
            <a:off x="4426452" y="20866160"/>
            <a:ext cx="2060257" cy="723105"/>
          </a:xfrm>
          <a:prstGeom prst="roundRect">
            <a:avLst/>
          </a:prstGeom>
          <a:ln w="57150">
            <a:solidFill>
              <a:srgbClr val="007788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Vet to advise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3D7F88E-7085-BAE1-1C0C-5C69791AA710}"/>
              </a:ext>
            </a:extLst>
          </p:cNvPr>
          <p:cNvCxnSpPr>
            <a:cxnSpLocks/>
          </p:cNvCxnSpPr>
          <p:nvPr/>
        </p:nvCxnSpPr>
        <p:spPr>
          <a:xfrm>
            <a:off x="5462176" y="24386258"/>
            <a:ext cx="0" cy="74288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EF3185A-5F51-8034-51E4-7C0AD32AF8C0}"/>
              </a:ext>
            </a:extLst>
          </p:cNvPr>
          <p:cNvCxnSpPr>
            <a:cxnSpLocks/>
          </p:cNvCxnSpPr>
          <p:nvPr/>
        </p:nvCxnSpPr>
        <p:spPr>
          <a:xfrm flipV="1">
            <a:off x="6687505" y="24454968"/>
            <a:ext cx="1930400" cy="139319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AF537B6-780F-19D7-8DB7-36C8DD3C6E9C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6687505" y="25843087"/>
            <a:ext cx="1654905" cy="48848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E806E83-723D-CFB5-84D3-582681E42945}"/>
              </a:ext>
            </a:extLst>
          </p:cNvPr>
          <p:cNvSpPr/>
          <p:nvPr/>
        </p:nvSpPr>
        <p:spPr>
          <a:xfrm>
            <a:off x="4237497" y="25129142"/>
            <a:ext cx="2449357" cy="170328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Mastitis-causing pathogen identified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6455F34-8B52-9FD6-DF13-E93DF0DCD307}"/>
              </a:ext>
            </a:extLst>
          </p:cNvPr>
          <p:cNvSpPr/>
          <p:nvPr/>
        </p:nvSpPr>
        <p:spPr>
          <a:xfrm>
            <a:off x="8675268" y="23534615"/>
            <a:ext cx="2449357" cy="170328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Suitable antimicrobial treatment selected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4E51F0CC-1FBE-C4A7-1A00-E72776064234}"/>
              </a:ext>
            </a:extLst>
          </p:cNvPr>
          <p:cNvSpPr/>
          <p:nvPr/>
        </p:nvSpPr>
        <p:spPr>
          <a:xfrm>
            <a:off x="8869817" y="22286111"/>
            <a:ext cx="2060257" cy="723105"/>
          </a:xfrm>
          <a:prstGeom prst="roundRect">
            <a:avLst/>
          </a:prstGeom>
          <a:ln w="57150">
            <a:solidFill>
              <a:srgbClr val="007788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Vet to advise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7A42F09-6E07-E0DA-72B7-BFBF80695839}"/>
              </a:ext>
            </a:extLst>
          </p:cNvPr>
          <p:cNvCxnSpPr>
            <a:cxnSpLocks/>
          </p:cNvCxnSpPr>
          <p:nvPr/>
        </p:nvCxnSpPr>
        <p:spPr>
          <a:xfrm>
            <a:off x="9895328" y="23032425"/>
            <a:ext cx="4617" cy="520319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CC9161A-9D1F-1375-12EC-556E726F18C7}"/>
              </a:ext>
            </a:extLst>
          </p:cNvPr>
          <p:cNvSpPr/>
          <p:nvPr/>
        </p:nvSpPr>
        <p:spPr>
          <a:xfrm>
            <a:off x="8342410" y="25479931"/>
            <a:ext cx="2449357" cy="170328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Analysis of mastitis: contagious or environmental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4D1EBF6-3020-5AE3-749B-470D35909216}"/>
              </a:ext>
            </a:extLst>
          </p:cNvPr>
          <p:cNvSpPr/>
          <p:nvPr/>
        </p:nvSpPr>
        <p:spPr>
          <a:xfrm>
            <a:off x="12446672" y="25479931"/>
            <a:ext cx="3923974" cy="170328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Identification of potential sources of infection and preventative measures implemented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0982E9C-D7A4-97C8-6913-B068E3794746}"/>
              </a:ext>
            </a:extLst>
          </p:cNvPr>
          <p:cNvCxnSpPr>
            <a:cxnSpLocks/>
          </p:cNvCxnSpPr>
          <p:nvPr/>
        </p:nvCxnSpPr>
        <p:spPr>
          <a:xfrm flipV="1">
            <a:off x="10791767" y="26341043"/>
            <a:ext cx="1623056" cy="946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2916E78-5037-7BCD-A60D-F530EEB36166}"/>
              </a:ext>
            </a:extLst>
          </p:cNvPr>
          <p:cNvCxnSpPr>
            <a:cxnSpLocks/>
          </p:cNvCxnSpPr>
          <p:nvPr/>
        </p:nvCxnSpPr>
        <p:spPr>
          <a:xfrm flipV="1">
            <a:off x="16370646" y="26322105"/>
            <a:ext cx="1623056" cy="946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4DC9529-CEBD-952B-D1F9-493C8A21205A}"/>
              </a:ext>
            </a:extLst>
          </p:cNvPr>
          <p:cNvSpPr/>
          <p:nvPr/>
        </p:nvSpPr>
        <p:spPr>
          <a:xfrm>
            <a:off x="18025551" y="25680038"/>
            <a:ext cx="2126294" cy="13220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Reduced antimicrobial usage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1CE058F7-C156-101F-426C-439E97F62509}"/>
              </a:ext>
            </a:extLst>
          </p:cNvPr>
          <p:cNvSpPr/>
          <p:nvPr/>
        </p:nvSpPr>
        <p:spPr>
          <a:xfrm>
            <a:off x="12486138" y="22758365"/>
            <a:ext cx="2060257" cy="723105"/>
          </a:xfrm>
          <a:prstGeom prst="roundRect">
            <a:avLst/>
          </a:prstGeom>
          <a:ln w="57150">
            <a:solidFill>
              <a:srgbClr val="007788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Vet to advise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56D019B-1685-A4FD-3DF9-AE19B0CEBD9C}"/>
              </a:ext>
            </a:extLst>
          </p:cNvPr>
          <p:cNvCxnSpPr>
            <a:cxnSpLocks/>
            <a:stCxn id="28" idx="2"/>
          </p:cNvCxnSpPr>
          <p:nvPr/>
        </p:nvCxnSpPr>
        <p:spPr>
          <a:xfrm flipH="1">
            <a:off x="10831233" y="23481470"/>
            <a:ext cx="2685034" cy="2177543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9E7B1B3-315F-73B6-4804-62732071B547}"/>
              </a:ext>
            </a:extLst>
          </p:cNvPr>
          <p:cNvCxnSpPr>
            <a:cxnSpLocks/>
            <a:endCxn id="24" idx="0"/>
          </p:cNvCxnSpPr>
          <p:nvPr/>
        </p:nvCxnSpPr>
        <p:spPr>
          <a:xfrm>
            <a:off x="13516267" y="23552744"/>
            <a:ext cx="892392" cy="1927187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BFA7B8DF-5A75-DF47-D11F-3EE8022A00C4}"/>
              </a:ext>
            </a:extLst>
          </p:cNvPr>
          <p:cNvSpPr/>
          <p:nvPr/>
        </p:nvSpPr>
        <p:spPr>
          <a:xfrm>
            <a:off x="960849" y="5015422"/>
            <a:ext cx="19461926" cy="2236051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9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B5D822-F7DE-2EB6-1FD7-BE0DE8A67BD5}"/>
              </a:ext>
            </a:extLst>
          </p:cNvPr>
          <p:cNvSpPr txBox="1"/>
          <p:nvPr/>
        </p:nvSpPr>
        <p:spPr>
          <a:xfrm>
            <a:off x="977575" y="5004803"/>
            <a:ext cx="8721541" cy="9083705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 use of Antimicrobials in Mastitis Treatment and Prevention </a:t>
            </a:r>
            <a:endParaRPr lang="en-GB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400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ntimicrobial use (AMU) on UK dairy farms is primarily for treatment and prevention of mastitis </a:t>
            </a:r>
            <a:r>
              <a:rPr lang="en-GB" sz="2400" kern="100" baseline="30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GB" sz="24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GB" sz="2400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GB" sz="24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hen treating a clinical case of mastitis with intramammary (IMM) antimicrobials the </a:t>
            </a:r>
            <a:r>
              <a:rPr lang="en-GB" sz="2400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aim </a:t>
            </a:r>
            <a:r>
              <a:rPr lang="en-GB" sz="24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is to eradicate the infecting pathogen from the affected quarter(s) </a:t>
            </a:r>
            <a:r>
              <a:rPr lang="en-GB" sz="2400" kern="100" baseline="30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24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400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GB" sz="24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astitis prevention and control involves the use of IMM antimicrobials when drying-off. Drying-off is an important multifactorial stage in the lactation cycle with one of the main purposes being the treatment of subclinical mastitis and management of udder health </a:t>
            </a:r>
            <a:r>
              <a:rPr lang="en-GB" sz="2400" kern="100" baseline="30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GB" sz="24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Dry cow therapy uses long-acting IMM antimicrobials which eradicate residing bacteria and protect against further infections through prolonged release </a:t>
            </a:r>
            <a:r>
              <a:rPr lang="en-GB" sz="2400" kern="100" baseline="30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GB" sz="24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The blanket approach to dry cow therapy is commonly used with high concentration IMM antimicrobials administered in all quarters </a:t>
            </a:r>
            <a:r>
              <a:rPr lang="en-GB" sz="2400" kern="100" baseline="30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GB" sz="24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B1D8FF7-BC3A-A92B-0F92-1078C076F642}"/>
              </a:ext>
            </a:extLst>
          </p:cNvPr>
          <p:cNvSpPr txBox="1"/>
          <p:nvPr/>
        </p:nvSpPr>
        <p:spPr>
          <a:xfrm>
            <a:off x="946987" y="14111717"/>
            <a:ext cx="9160730" cy="4559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b="1" u="sng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Role of the Vet in Education</a:t>
            </a:r>
            <a:endParaRPr lang="en-GB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 the years the role of the farm vet has changed significantly. Previously the role was primarily for emergency treatment, farm vets now play a major role in advising and educating farmers on preventative healthcare measures. </a:t>
            </a: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recent study found </a:t>
            </a:r>
            <a:r>
              <a:rPr lang="en-GB" sz="2400" b="1" kern="100" dirty="0">
                <a:solidFill>
                  <a:srgbClr val="00778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 dairy farmers have significantly more confidence in information and advice from vets </a:t>
            </a:r>
            <a:r>
              <a:rPr lang="en-GB" sz="2400" b="1" dirty="0">
                <a:solidFill>
                  <a:srgbClr val="00778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 responsible AMU </a:t>
            </a:r>
            <a:r>
              <a: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than other advisors </a:t>
            </a:r>
            <a:r>
              <a:rPr lang="en-GB" sz="24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Educating farmers on methods which prevent mastitis </a:t>
            </a:r>
            <a:r>
              <a:rPr lang="en-GB" sz="2400" b="1" kern="100" dirty="0">
                <a:solidFill>
                  <a:srgbClr val="00778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reduce overall AMU</a:t>
            </a: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</p:txBody>
      </p:sp>
      <p:sp>
        <p:nvSpPr>
          <p:cNvPr id="45" name="Pentagon 44">
            <a:extLst>
              <a:ext uri="{FF2B5EF4-FFF2-40B4-BE49-F238E27FC236}">
                <a16:creationId xmlns:a16="http://schemas.microsoft.com/office/drawing/2014/main" id="{EB786655-69A0-8D5B-2BF1-0A5B4A729704}"/>
              </a:ext>
            </a:extLst>
          </p:cNvPr>
          <p:cNvSpPr/>
          <p:nvPr/>
        </p:nvSpPr>
        <p:spPr>
          <a:xfrm>
            <a:off x="12578965" y="5977954"/>
            <a:ext cx="7843810" cy="1458000"/>
          </a:xfrm>
          <a:prstGeom prst="homePlate">
            <a:avLst/>
          </a:prstGeom>
          <a:noFill/>
          <a:ln w="38100">
            <a:solidFill>
              <a:srgbClr val="0077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46" name="Pentagon 45">
            <a:extLst>
              <a:ext uri="{FF2B5EF4-FFF2-40B4-BE49-F238E27FC236}">
                <a16:creationId xmlns:a16="http://schemas.microsoft.com/office/drawing/2014/main" id="{BCB9376D-0413-5AAB-5665-362430F9D38D}"/>
              </a:ext>
            </a:extLst>
          </p:cNvPr>
          <p:cNvSpPr/>
          <p:nvPr/>
        </p:nvSpPr>
        <p:spPr>
          <a:xfrm>
            <a:off x="10379960" y="5977953"/>
            <a:ext cx="3583404" cy="1457999"/>
          </a:xfrm>
          <a:prstGeom prst="homePlate">
            <a:avLst/>
          </a:prstGeom>
          <a:solidFill>
            <a:srgbClr val="007788"/>
          </a:solidFill>
          <a:ln w="38100">
            <a:solidFill>
              <a:srgbClr val="0077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A47B114-145B-3FD0-B255-3069DAF9B452}"/>
              </a:ext>
            </a:extLst>
          </p:cNvPr>
          <p:cNvSpPr txBox="1"/>
          <p:nvPr/>
        </p:nvSpPr>
        <p:spPr>
          <a:xfrm>
            <a:off x="10534671" y="6395138"/>
            <a:ext cx="3207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Infection pressure</a:t>
            </a:r>
          </a:p>
        </p:txBody>
      </p:sp>
      <p:sp>
        <p:nvSpPr>
          <p:cNvPr id="48" name="Pentagon 47">
            <a:extLst>
              <a:ext uri="{FF2B5EF4-FFF2-40B4-BE49-F238E27FC236}">
                <a16:creationId xmlns:a16="http://schemas.microsoft.com/office/drawing/2014/main" id="{E521C61B-59E3-118A-036B-AF9FE4294BE2}"/>
              </a:ext>
            </a:extLst>
          </p:cNvPr>
          <p:cNvSpPr/>
          <p:nvPr/>
        </p:nvSpPr>
        <p:spPr>
          <a:xfrm>
            <a:off x="12578965" y="7875810"/>
            <a:ext cx="7843810" cy="1456077"/>
          </a:xfrm>
          <a:prstGeom prst="homePlate">
            <a:avLst/>
          </a:prstGeom>
          <a:noFill/>
          <a:ln w="38100">
            <a:solidFill>
              <a:srgbClr val="0077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49" name="Pentagon 48">
            <a:extLst>
              <a:ext uri="{FF2B5EF4-FFF2-40B4-BE49-F238E27FC236}">
                <a16:creationId xmlns:a16="http://schemas.microsoft.com/office/drawing/2014/main" id="{5ABE902D-8BFF-B809-2837-6EB2DF32AAF1}"/>
              </a:ext>
            </a:extLst>
          </p:cNvPr>
          <p:cNvSpPr/>
          <p:nvPr/>
        </p:nvSpPr>
        <p:spPr>
          <a:xfrm>
            <a:off x="10379960" y="7875810"/>
            <a:ext cx="3583404" cy="1456077"/>
          </a:xfrm>
          <a:prstGeom prst="homePlate">
            <a:avLst/>
          </a:prstGeom>
          <a:solidFill>
            <a:srgbClr val="007788"/>
          </a:solidFill>
          <a:ln w="38100">
            <a:solidFill>
              <a:srgbClr val="0077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666A35D-5470-03B0-0922-CE276F29E46A}"/>
              </a:ext>
            </a:extLst>
          </p:cNvPr>
          <p:cNvSpPr txBox="1"/>
          <p:nvPr/>
        </p:nvSpPr>
        <p:spPr>
          <a:xfrm>
            <a:off x="10791767" y="8340911"/>
            <a:ext cx="2053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Resistance</a:t>
            </a:r>
          </a:p>
        </p:txBody>
      </p:sp>
      <p:sp>
        <p:nvSpPr>
          <p:cNvPr id="51" name="Pentagon 50">
            <a:extLst>
              <a:ext uri="{FF2B5EF4-FFF2-40B4-BE49-F238E27FC236}">
                <a16:creationId xmlns:a16="http://schemas.microsoft.com/office/drawing/2014/main" id="{C1F18026-FB96-85C1-527C-0923DAC1948D}"/>
              </a:ext>
            </a:extLst>
          </p:cNvPr>
          <p:cNvSpPr/>
          <p:nvPr/>
        </p:nvSpPr>
        <p:spPr>
          <a:xfrm>
            <a:off x="12592827" y="9766170"/>
            <a:ext cx="7843810" cy="1458000"/>
          </a:xfrm>
          <a:prstGeom prst="homePlate">
            <a:avLst/>
          </a:prstGeom>
          <a:noFill/>
          <a:ln w="38100">
            <a:solidFill>
              <a:srgbClr val="0077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52" name="Pentagon 51">
            <a:extLst>
              <a:ext uri="{FF2B5EF4-FFF2-40B4-BE49-F238E27FC236}">
                <a16:creationId xmlns:a16="http://schemas.microsoft.com/office/drawing/2014/main" id="{C7905A68-C40E-68E3-0F0C-3BA4460C3D51}"/>
              </a:ext>
            </a:extLst>
          </p:cNvPr>
          <p:cNvSpPr/>
          <p:nvPr/>
        </p:nvSpPr>
        <p:spPr>
          <a:xfrm>
            <a:off x="10393822" y="9766170"/>
            <a:ext cx="3583404" cy="1458000"/>
          </a:xfrm>
          <a:prstGeom prst="homePlate">
            <a:avLst/>
          </a:prstGeom>
          <a:solidFill>
            <a:srgbClr val="007788"/>
          </a:solidFill>
          <a:ln w="38100">
            <a:solidFill>
              <a:srgbClr val="0077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A1CA4CA-3B9E-5F37-DDE2-BF424C77D26A}"/>
              </a:ext>
            </a:extLst>
          </p:cNvPr>
          <p:cNvSpPr txBox="1"/>
          <p:nvPr/>
        </p:nvSpPr>
        <p:spPr>
          <a:xfrm>
            <a:off x="10838164" y="10205418"/>
            <a:ext cx="145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Milking</a:t>
            </a:r>
          </a:p>
        </p:txBody>
      </p:sp>
      <p:sp>
        <p:nvSpPr>
          <p:cNvPr id="54" name="Pentagon 53">
            <a:extLst>
              <a:ext uri="{FF2B5EF4-FFF2-40B4-BE49-F238E27FC236}">
                <a16:creationId xmlns:a16="http://schemas.microsoft.com/office/drawing/2014/main" id="{49DA5956-D738-6808-FDE8-BA614C32BF39}"/>
              </a:ext>
            </a:extLst>
          </p:cNvPr>
          <p:cNvSpPr/>
          <p:nvPr/>
        </p:nvSpPr>
        <p:spPr>
          <a:xfrm>
            <a:off x="12527193" y="11643547"/>
            <a:ext cx="7843810" cy="1458000"/>
          </a:xfrm>
          <a:prstGeom prst="homePlate">
            <a:avLst/>
          </a:prstGeom>
          <a:noFill/>
          <a:ln w="38100">
            <a:solidFill>
              <a:srgbClr val="0077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55" name="Pentagon 54">
            <a:extLst>
              <a:ext uri="{FF2B5EF4-FFF2-40B4-BE49-F238E27FC236}">
                <a16:creationId xmlns:a16="http://schemas.microsoft.com/office/drawing/2014/main" id="{F9183DC4-E749-006A-9DAF-1D24FAD09AA8}"/>
              </a:ext>
            </a:extLst>
          </p:cNvPr>
          <p:cNvSpPr/>
          <p:nvPr/>
        </p:nvSpPr>
        <p:spPr>
          <a:xfrm>
            <a:off x="10379960" y="11643547"/>
            <a:ext cx="3531631" cy="1458000"/>
          </a:xfrm>
          <a:prstGeom prst="homePlate">
            <a:avLst/>
          </a:prstGeom>
          <a:solidFill>
            <a:srgbClr val="007788"/>
          </a:solidFill>
          <a:ln w="38100">
            <a:solidFill>
              <a:srgbClr val="0077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0C3869C-9DE7-E71C-AA13-0E164FCF3912}"/>
              </a:ext>
            </a:extLst>
          </p:cNvPr>
          <p:cNvSpPr txBox="1"/>
          <p:nvPr/>
        </p:nvSpPr>
        <p:spPr>
          <a:xfrm>
            <a:off x="10679732" y="12118453"/>
            <a:ext cx="1754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Treatment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57" name="Pentagon 56">
            <a:extLst>
              <a:ext uri="{FF2B5EF4-FFF2-40B4-BE49-F238E27FC236}">
                <a16:creationId xmlns:a16="http://schemas.microsoft.com/office/drawing/2014/main" id="{93366430-1DA8-26D6-C096-A4B2FA87304E}"/>
              </a:ext>
            </a:extLst>
          </p:cNvPr>
          <p:cNvSpPr/>
          <p:nvPr/>
        </p:nvSpPr>
        <p:spPr>
          <a:xfrm>
            <a:off x="12578965" y="13535989"/>
            <a:ext cx="7843810" cy="1458000"/>
          </a:xfrm>
          <a:prstGeom prst="homePlate">
            <a:avLst/>
          </a:prstGeom>
          <a:noFill/>
          <a:ln w="38100">
            <a:solidFill>
              <a:srgbClr val="0077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58" name="Pentagon 57">
            <a:extLst>
              <a:ext uri="{FF2B5EF4-FFF2-40B4-BE49-F238E27FC236}">
                <a16:creationId xmlns:a16="http://schemas.microsoft.com/office/drawing/2014/main" id="{B2F7F116-4757-5B04-9E17-BE761AE282E6}"/>
              </a:ext>
            </a:extLst>
          </p:cNvPr>
          <p:cNvSpPr/>
          <p:nvPr/>
        </p:nvSpPr>
        <p:spPr>
          <a:xfrm>
            <a:off x="10379960" y="13532060"/>
            <a:ext cx="3583404" cy="1458000"/>
          </a:xfrm>
          <a:prstGeom prst="homePlate">
            <a:avLst/>
          </a:prstGeom>
          <a:solidFill>
            <a:srgbClr val="007788"/>
          </a:solidFill>
          <a:ln w="38100">
            <a:solidFill>
              <a:srgbClr val="0077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559A240-51C9-F024-00E6-47460F76603F}"/>
              </a:ext>
            </a:extLst>
          </p:cNvPr>
          <p:cNvSpPr txBox="1"/>
          <p:nvPr/>
        </p:nvSpPr>
        <p:spPr>
          <a:xfrm>
            <a:off x="10691812" y="13987248"/>
            <a:ext cx="1880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Monitoring</a:t>
            </a:r>
          </a:p>
        </p:txBody>
      </p:sp>
      <p:sp>
        <p:nvSpPr>
          <p:cNvPr id="60" name="Pentagon 59">
            <a:extLst>
              <a:ext uri="{FF2B5EF4-FFF2-40B4-BE49-F238E27FC236}">
                <a16:creationId xmlns:a16="http://schemas.microsoft.com/office/drawing/2014/main" id="{C2718E8C-F49C-3B1E-6B42-AB4CF4055800}"/>
              </a:ext>
            </a:extLst>
          </p:cNvPr>
          <p:cNvSpPr/>
          <p:nvPr/>
        </p:nvSpPr>
        <p:spPr>
          <a:xfrm>
            <a:off x="12578965" y="15441638"/>
            <a:ext cx="7843810" cy="1458000"/>
          </a:xfrm>
          <a:prstGeom prst="homePlate">
            <a:avLst/>
          </a:prstGeom>
          <a:noFill/>
          <a:ln w="38100">
            <a:solidFill>
              <a:srgbClr val="0077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61" name="Pentagon 60">
            <a:extLst>
              <a:ext uri="{FF2B5EF4-FFF2-40B4-BE49-F238E27FC236}">
                <a16:creationId xmlns:a16="http://schemas.microsoft.com/office/drawing/2014/main" id="{DDEC7317-054F-D3BB-D123-4B2327C98AD6}"/>
              </a:ext>
            </a:extLst>
          </p:cNvPr>
          <p:cNvSpPr/>
          <p:nvPr/>
        </p:nvSpPr>
        <p:spPr>
          <a:xfrm>
            <a:off x="10379960" y="15441638"/>
            <a:ext cx="3583404" cy="1458000"/>
          </a:xfrm>
          <a:prstGeom prst="homePlate">
            <a:avLst/>
          </a:prstGeom>
          <a:solidFill>
            <a:srgbClr val="007788"/>
          </a:solidFill>
          <a:ln w="38100">
            <a:solidFill>
              <a:srgbClr val="00778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A342C3C-C757-0482-FAC1-9294B4FC0F89}"/>
              </a:ext>
            </a:extLst>
          </p:cNvPr>
          <p:cNvSpPr txBox="1"/>
          <p:nvPr/>
        </p:nvSpPr>
        <p:spPr>
          <a:xfrm>
            <a:off x="10751105" y="15896608"/>
            <a:ext cx="1761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Drying</a:t>
            </a:r>
            <a:r>
              <a:rPr lang="en-GB" sz="2400" b="1" dirty="0">
                <a:solidFill>
                  <a:schemeClr val="bg1"/>
                </a:solidFill>
              </a:rPr>
              <a:t> off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BF87F4D-2D54-02B0-9CCA-7F1DC87AC1FD}"/>
              </a:ext>
            </a:extLst>
          </p:cNvPr>
          <p:cNvSpPr txBox="1"/>
          <p:nvPr/>
        </p:nvSpPr>
        <p:spPr>
          <a:xfrm>
            <a:off x="10342866" y="5157704"/>
            <a:ext cx="81396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u="sng" dirty="0"/>
              <a:t>Advice from the vet – mastitis prevention and control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17D06F7-F5B3-0EA2-89C4-F6F46FBD894F}"/>
              </a:ext>
            </a:extLst>
          </p:cNvPr>
          <p:cNvSpPr txBox="1"/>
          <p:nvPr/>
        </p:nvSpPr>
        <p:spPr>
          <a:xfrm>
            <a:off x="10351608" y="17107811"/>
            <a:ext cx="9771885" cy="4897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dirty="0"/>
              <a:t>Role of the Vet – the Future of Mastitis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effectLst/>
              </a:rPr>
              <a:t>Emphasis on the importance and availability of in-lab or on-farm diagnostics </a:t>
            </a:r>
            <a:r>
              <a:rPr lang="en-GB" sz="2400" dirty="0"/>
              <a:t>for identification of </a:t>
            </a:r>
            <a:r>
              <a:rPr lang="en-GB" sz="2400" dirty="0">
                <a:effectLst/>
              </a:rPr>
              <a:t>mastitis causing pathogens by will ensure </a:t>
            </a:r>
            <a:r>
              <a:rPr lang="en-GB" sz="2400" b="1" dirty="0">
                <a:solidFill>
                  <a:srgbClr val="007788"/>
                </a:solidFill>
                <a:effectLst/>
              </a:rPr>
              <a:t>appropriate AMU</a:t>
            </a:r>
            <a:r>
              <a:rPr lang="en-GB" sz="2400" b="1" dirty="0">
                <a:effectLst/>
              </a:rPr>
              <a:t> </a:t>
            </a:r>
            <a:r>
              <a:rPr lang="en-GB" sz="2400" dirty="0">
                <a:effectLst/>
              </a:rPr>
              <a:t>by farmers </a:t>
            </a:r>
            <a:r>
              <a:rPr lang="en-GB" sz="2400" baseline="30000" dirty="0"/>
              <a:t>9</a:t>
            </a:r>
            <a:r>
              <a:rPr lang="en-GB" sz="2400" dirty="0">
                <a:effectLst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effectLst/>
              </a:rPr>
              <a:t>Vets must stay informed and aid in the development of novel therapeutics, such as bacteriophages and vaccines, for treatment and prevention of mastitis (RCVS, Day One Competency 5) </a:t>
            </a:r>
            <a:r>
              <a:rPr lang="en-GB" sz="2400" baseline="30000" dirty="0">
                <a:effectLst/>
              </a:rPr>
              <a:t>10, 11</a:t>
            </a:r>
            <a:r>
              <a:rPr lang="en-GB" sz="2400" dirty="0">
                <a:effectLst/>
              </a:rPr>
              <a:t>. 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Encouraging farmers to select sires which daughters have lower incidences of mastitis to increase resistance from day one </a:t>
            </a:r>
            <a:r>
              <a:rPr lang="en-GB" sz="2400" baseline="30000" dirty="0"/>
              <a:t>12</a:t>
            </a:r>
            <a:r>
              <a:rPr lang="en-GB" sz="2400" dirty="0"/>
              <a:t>. </a:t>
            </a:r>
            <a:endParaRPr lang="en-GB" sz="2400" dirty="0">
              <a:effectLst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DE6FB80-555D-27B8-D8F8-83B6DDF97794}"/>
              </a:ext>
            </a:extLst>
          </p:cNvPr>
          <p:cNvSpPr txBox="1"/>
          <p:nvPr/>
        </p:nvSpPr>
        <p:spPr>
          <a:xfrm>
            <a:off x="14118075" y="6098583"/>
            <a:ext cx="5585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Look at the environment, keep housing and bedding areas clean and dry. Identify possible infection routes </a:t>
            </a:r>
            <a:r>
              <a:rPr lang="en-GB" sz="2400" baseline="30000" dirty="0"/>
              <a:t>7</a:t>
            </a:r>
            <a:r>
              <a:rPr lang="en-GB" sz="2400" dirty="0"/>
              <a:t>. 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DDBB04B-7E52-705F-FB65-44960AB4DA39}"/>
              </a:ext>
            </a:extLst>
          </p:cNvPr>
          <p:cNvSpPr txBox="1"/>
          <p:nvPr/>
        </p:nvSpPr>
        <p:spPr>
          <a:xfrm>
            <a:off x="14182586" y="8005905"/>
            <a:ext cx="552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Improving cattle health and condition to benefit their immune system and increase resistance to mastitis pathogens </a:t>
            </a:r>
            <a:r>
              <a:rPr lang="en-GB" sz="2400" baseline="30000" dirty="0"/>
              <a:t>7, 8</a:t>
            </a:r>
            <a:r>
              <a:rPr lang="en-GB" sz="2400" dirty="0"/>
              <a:t>.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2F78832-B0FC-18C6-F984-B1D6115CDFBE}"/>
              </a:ext>
            </a:extLst>
          </p:cNvPr>
          <p:cNvSpPr txBox="1"/>
          <p:nvPr/>
        </p:nvSpPr>
        <p:spPr>
          <a:xfrm>
            <a:off x="14196449" y="9886627"/>
            <a:ext cx="5514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Ensure good parlour hygiene and protocols, clean and well-maintained machinery, post milking teat dip </a:t>
            </a:r>
            <a:r>
              <a:rPr lang="en-GB" sz="2400" baseline="30000" dirty="0"/>
              <a:t>7</a:t>
            </a:r>
            <a:r>
              <a:rPr lang="en-GB" sz="2400" dirty="0"/>
              <a:t>.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B9D3FBE-BD7C-1F84-E40C-EC5C6E8897AE}"/>
              </a:ext>
            </a:extLst>
          </p:cNvPr>
          <p:cNvSpPr txBox="1"/>
          <p:nvPr/>
        </p:nvSpPr>
        <p:spPr>
          <a:xfrm>
            <a:off x="14004419" y="11790804"/>
            <a:ext cx="5774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Diagnosis of mastitis-infecting pathogen for appropriate treatment plan. Monitor cattle being treated and that have been treated </a:t>
            </a:r>
            <a:r>
              <a:rPr lang="en-GB" sz="2400" baseline="30000" dirty="0"/>
              <a:t>7</a:t>
            </a:r>
            <a:r>
              <a:rPr lang="en-GB" sz="2400" dirty="0"/>
              <a:t>. 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D06AD99-8A6B-7540-5199-791D5E166160}"/>
              </a:ext>
            </a:extLst>
          </p:cNvPr>
          <p:cNvSpPr txBox="1"/>
          <p:nvPr/>
        </p:nvSpPr>
        <p:spPr>
          <a:xfrm>
            <a:off x="14182587" y="13680160"/>
            <a:ext cx="5410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Keep records of cattle with a high somatic cell count and those with recurring mastitis. Cull chronically infected cows </a:t>
            </a:r>
            <a:r>
              <a:rPr lang="en-GB" sz="2400" baseline="30000" dirty="0"/>
              <a:t>7</a:t>
            </a:r>
            <a:r>
              <a:rPr lang="en-GB" sz="2400" dirty="0"/>
              <a:t>. 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480307F-F939-7E9C-CB99-2DEC4A39FA75}"/>
              </a:ext>
            </a:extLst>
          </p:cNvPr>
          <p:cNvSpPr txBox="1"/>
          <p:nvPr/>
        </p:nvSpPr>
        <p:spPr>
          <a:xfrm>
            <a:off x="14182586" y="15749502"/>
            <a:ext cx="5528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Encourage a selective dry cow therapy programme, </a:t>
            </a:r>
            <a:r>
              <a:rPr lang="en-GB" sz="2400" b="1" dirty="0">
                <a:solidFill>
                  <a:srgbClr val="007788"/>
                </a:solidFill>
              </a:rPr>
              <a:t>reducing AMU</a:t>
            </a:r>
            <a:r>
              <a:rPr lang="en-GB" sz="2400" dirty="0"/>
              <a:t> </a:t>
            </a:r>
            <a:r>
              <a:rPr lang="en-GB" sz="2800" baseline="30000" dirty="0"/>
              <a:t>5</a:t>
            </a:r>
            <a:r>
              <a:rPr lang="en-GB" sz="2400" dirty="0"/>
              <a:t>. 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50310D3D-90D1-5C64-469C-7C243BEE63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9437" y="27828398"/>
            <a:ext cx="2179709" cy="2141911"/>
          </a:xfrm>
          <a:prstGeom prst="rect">
            <a:avLst/>
          </a:prstGeom>
        </p:spPr>
      </p:pic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B4AEDD74-EE6A-524D-DBF4-5C955F8FDC5D}"/>
              </a:ext>
            </a:extLst>
          </p:cNvPr>
          <p:cNvCxnSpPr>
            <a:cxnSpLocks/>
          </p:cNvCxnSpPr>
          <p:nvPr/>
        </p:nvCxnSpPr>
        <p:spPr>
          <a:xfrm>
            <a:off x="5456581" y="21620808"/>
            <a:ext cx="0" cy="769895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0" name="Audio 79">
            <a:extLst>
              <a:ext uri="{FF2B5EF4-FFF2-40B4-BE49-F238E27FC236}">
                <a16:creationId xmlns:a16="http://schemas.microsoft.com/office/drawing/2014/main" id="{A56A8F08-4C0F-B69B-1E86-9D7631246A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0354925" y="292465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30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0955"/>
    </mc:Choice>
    <mc:Fallback>
      <p:transition spd="slow" advTm="2609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9090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e1bb852-9205-4fbb-b02c-54b8d5583257">
      <UserInfo>
        <DisplayName/>
        <AccountId xsi:nil="true"/>
        <AccountType/>
      </UserInfo>
    </SharedWithUsers>
    <MediaLengthInSeconds xmlns="b78bbf9e-ab4d-4cf7-9601-14898dd5b101" xsi:nil="true"/>
    <lcf76f155ced4ddcb4097134ff3c332f xmlns="b78bbf9e-ab4d-4cf7-9601-14898dd5b101">
      <Terms xmlns="http://schemas.microsoft.com/office/infopath/2007/PartnerControls"/>
    </lcf76f155ced4ddcb4097134ff3c332f>
    <TaxCatchAll xmlns="0e1bb852-9205-4fbb-b02c-54b8d558325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90AF5401D92244FB81CB0E9ADDDD910" ma:contentTypeVersion="13" ma:contentTypeDescription="Create a new document." ma:contentTypeScope="" ma:versionID="48ed55d49e4fdd5003420f254d6f762d">
  <xsd:schema xmlns:xsd="http://www.w3.org/2001/XMLSchema" xmlns:xs="http://www.w3.org/2001/XMLSchema" xmlns:p="http://schemas.microsoft.com/office/2006/metadata/properties" xmlns:ns2="b78bbf9e-ab4d-4cf7-9601-14898dd5b101" xmlns:ns3="0e1bb852-9205-4fbb-b02c-54b8d5583257" targetNamespace="http://schemas.microsoft.com/office/2006/metadata/properties" ma:root="true" ma:fieldsID="87e9df092b6d3b4a9bbf6748fdf8cbe0" ns2:_="" ns3:_="">
    <xsd:import namespace="b78bbf9e-ab4d-4cf7-9601-14898dd5b101"/>
    <xsd:import namespace="0e1bb852-9205-4fbb-b02c-54b8d55832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8bbf9e-ab4d-4cf7-9601-14898dd5b1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abd5989-7fff-46ea-aeef-f8575643eb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1bb852-9205-4fbb-b02c-54b8d558325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4e977436-69d1-4699-864e-687c6bd67f09}" ma:internalName="TaxCatchAll" ma:showField="CatchAllData" ma:web="0e1bb852-9205-4fbb-b02c-54b8d55832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2CBC4D-4E50-492A-959E-C55E06F8FC8A}">
  <ds:schemaRefs>
    <ds:schemaRef ds:uri="http://www.w3.org/XML/1998/namespace"/>
    <ds:schemaRef ds:uri="0e1bb852-9205-4fbb-b02c-54b8d5583257"/>
    <ds:schemaRef ds:uri="http://purl.org/dc/dcmitype/"/>
    <ds:schemaRef ds:uri="http://schemas.microsoft.com/office/2006/documentManagement/types"/>
    <ds:schemaRef ds:uri="http://schemas.microsoft.com/office/2006/metadata/properties"/>
    <ds:schemaRef ds:uri="b78bbf9e-ab4d-4cf7-9601-14898dd5b101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C0173D74-92BA-4B69-B458-A2993CD36D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4C64AB-1229-42CF-BCE7-62E192416E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8bbf9e-ab4d-4cf7-9601-14898dd5b101"/>
    <ds:schemaRef ds:uri="0e1bb852-9205-4fbb-b02c-54b8d558325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10714</TotalTime>
  <Words>536</Words>
  <Application>Microsoft Macintosh PowerPoint</Application>
  <PresentationFormat>Custom</PresentationFormat>
  <Paragraphs>42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Ashley Williams</dc:creator>
  <cp:lastModifiedBy>Katie Watt</cp:lastModifiedBy>
  <cp:revision>28</cp:revision>
  <dcterms:created xsi:type="dcterms:W3CDTF">2022-04-20T15:10:02Z</dcterms:created>
  <dcterms:modified xsi:type="dcterms:W3CDTF">2024-08-01T07:57:05Z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0x010100A90AF5401D92244FB81CB0E9ADDDD910</vt:lpwstr>
  </property>
  <property fmtid="{D5CDD505-2E9C-101B-9397-08002B2CF9AE}" pid="3" name="MediaServiceImageTags">
    <vt:lpwstr/>
  </property>
  <property fmtid="{D5CDD505-2E9C-101B-9397-08002B2CF9AE}" pid="4" name="Order">
    <vt:r8>59100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